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289" r:id="rId4"/>
    <p:sldId id="290" r:id="rId5"/>
    <p:sldId id="257" r:id="rId6"/>
    <p:sldId id="320" r:id="rId7"/>
    <p:sldId id="315" r:id="rId8"/>
    <p:sldId id="261" r:id="rId9"/>
    <p:sldId id="284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269" r:id="rId20"/>
    <p:sldId id="321" r:id="rId21"/>
    <p:sldId id="312" r:id="rId22"/>
    <p:sldId id="322" r:id="rId23"/>
    <p:sldId id="316" r:id="rId24"/>
    <p:sldId id="319" r:id="rId25"/>
    <p:sldId id="317" r:id="rId26"/>
    <p:sldId id="271" r:id="rId27"/>
    <p:sldId id="273" r:id="rId28"/>
    <p:sldId id="314" r:id="rId29"/>
    <p:sldId id="318" r:id="rId30"/>
    <p:sldId id="302" r:id="rId31"/>
    <p:sldId id="276" r:id="rId32"/>
    <p:sldId id="277" r:id="rId33"/>
    <p:sldId id="279" r:id="rId34"/>
    <p:sldId id="280" r:id="rId35"/>
    <p:sldId id="281" r:id="rId36"/>
    <p:sldId id="283" r:id="rId37"/>
    <p:sldId id="285" r:id="rId3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istrator\Desktop\&#12298;&#35770;&#35821;.&#36848;&#32780;&#12299;&#25945;&#23398;&#35774;&#35745;%20%20&#39532;&#39321;&#29577;\&#32431;&#38899;&#20048;%20&#20013;&#22269;&#21476;&#20856;&#21313;&#22823;&#21517;&#26354;.mp3" TargetMode="Externa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1&#20998;&#38047;&#20498;&#35745;&#26102;PPT(&#24102;&#38047;&#34920;&#38899;&#25928;).pptx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24188;&#20799;&#21382;&#21490;&#25925;&#20107;&#31934;&#36873;&#31532;6&#38598;-&#24188;&#20799;&#21382;&#21490;&#25925;&#20107;&#31934;&#36873;-&#27597;&#23156;-&#39640;&#28165;&#27491;&#29256;&#35270;&#39057;-&#29233;&#22855;&#33402;2.mp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istrator\Desktop\&#12298;&#35770;&#35821;.&#36848;&#32780;&#12299;&#25945;&#23398;&#35774;&#35745;%20%20&#39532;&#39321;&#29577;\&#24188;&#20799;&#21382;&#21490;&#25925;&#20107;&#31934;&#36873;&#31532;6&#38598;-&#24188;&#20799;&#21382;&#21490;&#25925;&#20107;&#31934;&#36873;-&#27597;&#23156;-&#39640;&#28165;&#27491;&#29256;&#35270;&#39057;-&#29233;&#22855;&#33402;2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04856" cy="1800200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《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论语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述而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（节选）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                                 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孔子论学</a:t>
            </a: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5696" y="5445224"/>
            <a:ext cx="6400800" cy="1752600"/>
          </a:xfrm>
        </p:spPr>
        <p:txBody>
          <a:bodyPr/>
          <a:lstStyle/>
          <a:p>
            <a:pPr algn="r"/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双流区东升迎春小学   马香玉</a:t>
            </a:r>
            <a:endParaRPr lang="zh-CN" altLang="en-US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80728"/>
            <a:ext cx="9073008" cy="4525963"/>
          </a:xfrm>
        </p:spPr>
        <p:txBody>
          <a:bodyPr>
            <a:normAutofit fontScale="92500" lnSpcReduction="10000"/>
          </a:bodyPr>
          <a:lstStyle/>
          <a:p>
            <a:pPr indent="381000" algn="just">
              <a:lnSpc>
                <a:spcPct val="170000"/>
              </a:lnSpc>
              <a:spcAft>
                <a:spcPts val="1000"/>
              </a:spcAft>
              <a:buNone/>
            </a:pPr>
            <a:endParaRPr lang="en-US" altLang="zh-CN" sz="2200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黑体" pitchFamily="49" charset="-122"/>
                <a:ea typeface="黑体" pitchFamily="49" charset="-122"/>
                <a:cs typeface="Arial"/>
              </a:rPr>
              <a:t>    1.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述而不作，信而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好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古，窃比于我老彭。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    2.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子曰：“默而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识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之，学而不厌，诲人不倦，何有于我哉。”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Times New Roman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4" y="3356992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200" dirty="0" smtClean="0">
                <a:solidFill>
                  <a:srgbClr val="FF0000"/>
                </a:solidFill>
                <a:latin typeface="+mn-ea"/>
                <a:cs typeface="宋体"/>
              </a:rPr>
              <a:t>zhì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412776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200" dirty="0" smtClean="0">
                <a:solidFill>
                  <a:srgbClr val="FF0000"/>
                </a:solidFill>
                <a:latin typeface="+mn-ea"/>
                <a:cs typeface="宋体"/>
              </a:rPr>
              <a:t>h</a:t>
            </a:r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ào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80728"/>
            <a:ext cx="9073008" cy="4525963"/>
          </a:xfrm>
        </p:spPr>
        <p:txBody>
          <a:bodyPr>
            <a:normAutofit fontScale="92500" lnSpcReduction="10000"/>
          </a:bodyPr>
          <a:lstStyle/>
          <a:p>
            <a:pPr indent="381000" algn="just">
              <a:lnSpc>
                <a:spcPct val="170000"/>
              </a:lnSpc>
              <a:spcAft>
                <a:spcPts val="1000"/>
              </a:spcAft>
              <a:buNone/>
            </a:pPr>
            <a:endParaRPr lang="en-US" altLang="zh-CN" sz="2200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黑体" pitchFamily="49" charset="-122"/>
                <a:ea typeface="黑体" pitchFamily="49" charset="-122"/>
                <a:cs typeface="Arial"/>
              </a:rPr>
              <a:t>    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3.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德之不修，学之不讲，闻义不能徙，不善不能改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是吾忧也。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smtClean="0">
                <a:latin typeface="楷体" pitchFamily="49" charset="-122"/>
                <a:ea typeface="楷体" pitchFamily="49" charset="-122"/>
                <a:cs typeface="宋体"/>
              </a:rPr>
              <a:t>    4.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子在齐闻</a:t>
            </a:r>
            <a:r>
              <a:rPr lang="en-US" altLang="zh-CN" smtClean="0">
                <a:latin typeface="楷体" pitchFamily="49" charset="-122"/>
                <a:ea typeface="楷体" pitchFamily="49" charset="-122"/>
                <a:cs typeface="宋体"/>
              </a:rPr>
              <a:t>《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韶</a:t>
            </a:r>
            <a:r>
              <a:rPr lang="en-US" altLang="zh-CN" smtClean="0">
                <a:latin typeface="楷体" pitchFamily="49" charset="-122"/>
                <a:ea typeface="楷体" pitchFamily="49" charset="-122"/>
                <a:cs typeface="宋体"/>
              </a:rPr>
              <a:t>》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，三月不知肉味。曰：</a:t>
            </a:r>
            <a:r>
              <a:rPr lang="zh-CN" altLang="en-US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不图为</a:t>
            </a:r>
            <a:r>
              <a:rPr lang="zh-CN" altLang="zh-CN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乐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之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Arial"/>
              </a:rPr>
              <a:t>至于斯也。</a:t>
            </a:r>
            <a:r>
              <a:rPr lang="zh-CN" altLang="en-US" smtClean="0">
                <a:latin typeface="楷体" pitchFamily="49" charset="-122"/>
                <a:ea typeface="楷体" pitchFamily="49" charset="-122"/>
                <a:cs typeface="Arial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Arial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4293096"/>
            <a:ext cx="800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yuè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80728"/>
            <a:ext cx="9073008" cy="568863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5.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子曰：“加我数年，五十以学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，可以无大过矣。”</a:t>
            </a: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6.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叶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公问孔子于子路。子路不对。子曰：“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女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奚不曰：其为人也，发愤忘食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乐以忘忧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不知老之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将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至云尔。”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2996952"/>
            <a:ext cx="800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shè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005064"/>
            <a:ext cx="800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rǔ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494116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jiāng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80728"/>
            <a:ext cx="9073008" cy="568863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7.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“我非生而知之者，好古，敏以求之者也。”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8.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子曰：“三人行，必有我师焉。择其善者而从之，其不善者而改之。”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80728"/>
            <a:ext cx="9073008" cy="4525963"/>
          </a:xfrm>
        </p:spPr>
        <p:txBody>
          <a:bodyPr>
            <a:normAutofit fontScale="92500" lnSpcReduction="10000"/>
          </a:bodyPr>
          <a:lstStyle/>
          <a:p>
            <a:pPr indent="381000" algn="just">
              <a:lnSpc>
                <a:spcPct val="170000"/>
              </a:lnSpc>
              <a:spcAft>
                <a:spcPts val="1000"/>
              </a:spcAft>
              <a:buNone/>
            </a:pPr>
            <a:endParaRPr lang="en-US" altLang="zh-CN" sz="2200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黑体" pitchFamily="49" charset="-122"/>
                <a:ea typeface="黑体" pitchFamily="49" charset="-122"/>
                <a:cs typeface="Arial"/>
              </a:rPr>
              <a:t>    1.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述而不作，信而</a:t>
            </a:r>
            <a:r>
              <a:rPr lang="zh-CN" altLang="zh-CN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好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古，窃比于我老彭。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    2.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子曰：“默而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识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之，学而不厌，诲人不倦，何有于我哉。”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Times New Roman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4" y="3356992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200" dirty="0" smtClean="0">
                <a:solidFill>
                  <a:srgbClr val="FF0000"/>
                </a:solidFill>
                <a:latin typeface="+mn-ea"/>
                <a:cs typeface="宋体"/>
              </a:rPr>
              <a:t>zhì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412776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200" dirty="0" smtClean="0">
                <a:solidFill>
                  <a:srgbClr val="FF0000"/>
                </a:solidFill>
                <a:latin typeface="+mn-ea"/>
                <a:cs typeface="宋体"/>
              </a:rPr>
              <a:t>h</a:t>
            </a:r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ào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80728"/>
            <a:ext cx="9073008" cy="4525963"/>
          </a:xfrm>
        </p:spPr>
        <p:txBody>
          <a:bodyPr>
            <a:normAutofit fontScale="92500" lnSpcReduction="10000"/>
          </a:bodyPr>
          <a:lstStyle/>
          <a:p>
            <a:pPr indent="381000" algn="just">
              <a:lnSpc>
                <a:spcPct val="170000"/>
              </a:lnSpc>
              <a:spcAft>
                <a:spcPts val="1000"/>
              </a:spcAft>
              <a:buNone/>
            </a:pPr>
            <a:endParaRPr lang="en-US" altLang="zh-CN" sz="2200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黑体" pitchFamily="49" charset="-122"/>
                <a:ea typeface="黑体" pitchFamily="49" charset="-122"/>
                <a:cs typeface="Arial"/>
              </a:rPr>
              <a:t>    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3.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德之不修，学之不讲，闻义不能徙，不善不能改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是吾忧也。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smtClean="0">
                <a:latin typeface="楷体" pitchFamily="49" charset="-122"/>
                <a:ea typeface="楷体" pitchFamily="49" charset="-122"/>
                <a:cs typeface="宋体"/>
              </a:rPr>
              <a:t>    4.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子在齐闻</a:t>
            </a:r>
            <a:r>
              <a:rPr lang="en-US" altLang="zh-CN" smtClean="0">
                <a:latin typeface="楷体" pitchFamily="49" charset="-122"/>
                <a:ea typeface="楷体" pitchFamily="49" charset="-122"/>
                <a:cs typeface="宋体"/>
              </a:rPr>
              <a:t>《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韶</a:t>
            </a:r>
            <a:r>
              <a:rPr lang="en-US" altLang="zh-CN" smtClean="0">
                <a:latin typeface="楷体" pitchFamily="49" charset="-122"/>
                <a:ea typeface="楷体" pitchFamily="49" charset="-122"/>
                <a:cs typeface="宋体"/>
              </a:rPr>
              <a:t>》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，三月不知肉味。曰：</a:t>
            </a:r>
            <a:r>
              <a:rPr lang="zh-CN" altLang="en-US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不图为</a:t>
            </a:r>
            <a:r>
              <a:rPr lang="zh-CN" altLang="zh-CN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乐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宋体"/>
              </a:rPr>
              <a:t>之</a:t>
            </a:r>
            <a:r>
              <a:rPr lang="zh-CN" altLang="zh-CN" smtClean="0">
                <a:latin typeface="楷体" pitchFamily="49" charset="-122"/>
                <a:ea typeface="楷体" pitchFamily="49" charset="-122"/>
                <a:cs typeface="Arial"/>
              </a:rPr>
              <a:t>至于斯也。</a:t>
            </a:r>
            <a:r>
              <a:rPr lang="zh-CN" altLang="en-US" smtClean="0">
                <a:latin typeface="楷体" pitchFamily="49" charset="-122"/>
                <a:ea typeface="楷体" pitchFamily="49" charset="-122"/>
                <a:cs typeface="Arial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Arial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4293096"/>
            <a:ext cx="800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yuè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80728"/>
            <a:ext cx="9073008" cy="568863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5.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子曰：“加我数年，五十以学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，可以无大过矣。”</a:t>
            </a: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6.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叶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公问孔子于子路。子路不对。子曰：“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女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奚不曰：其为人也，发愤忘食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乐以忘忧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不知老之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将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至云尔。”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2996952"/>
            <a:ext cx="800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shè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005064"/>
            <a:ext cx="800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rǔ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494116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cs typeface="宋体"/>
              </a:rPr>
              <a:t>jiāng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80728"/>
            <a:ext cx="9073008" cy="568863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7.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“我非生而知之者，好古，敏以求之者也。”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8.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子曰：“三人行，必有我师焉。择其善者而从之，其不善者而改之。”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84784"/>
            <a:ext cx="9073008" cy="568863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      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述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而不作，信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而好古，窃比于我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老彭。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17040" y="260648"/>
            <a:ext cx="9361040" cy="576064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黑体" pitchFamily="49" charset="-122"/>
                <a:ea typeface="黑体" pitchFamily="49" charset="-122"/>
                <a:cs typeface="Arial"/>
              </a:rPr>
              <a:t>  1.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述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而不作，信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而好古，窃比于我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老彭。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2.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子曰：“默而识之，学而不厌，诲人不倦，何有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于我哉。”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3.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德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之不修，学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之不讲，闻义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不能徙，不善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不能改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是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吾忧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也。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4.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子在齐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闻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《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韶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》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，三月不知肉味。曰：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不图为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乐之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Arial"/>
              </a:rPr>
              <a:t>至于斯也。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Arial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Arial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黑体" pitchFamily="49" charset="-122"/>
                <a:ea typeface="黑体" pitchFamily="49" charset="-122"/>
              </a:rPr>
              <a:t>  5.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子曰：“加我数年，五十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以学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，可以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无大过矣。”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6.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叶公问孔子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于子路。子路不对。子曰：“女奚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不曰：其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为人也，发愤忘食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乐以忘忧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不知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老之将至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云尔。”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7.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子曰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“我非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生而知之者，好古，敏以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求之者也。”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8.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子曰：“三人行，必有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我师焉。择其善者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而从之，其不善者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而改之。”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sz="2800" dirty="0" smtClean="0">
                <a:latin typeface="楷体" pitchFamily="49" charset="-122"/>
                <a:ea typeface="楷体" pitchFamily="49" charset="-122"/>
              </a:rPr>
            </a:b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70000"/>
              </a:lnSpc>
              <a:spcAft>
                <a:spcPts val="1000"/>
              </a:spcAft>
              <a:buNone/>
            </a:pPr>
            <a:endParaRPr lang="zh-CN" altLang="zh-CN" sz="2800" dirty="0">
              <a:latin typeface="Tahoma"/>
              <a:ea typeface="微软雅黑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170584" cy="1143000"/>
          </a:xfrm>
        </p:spPr>
        <p:txBody>
          <a:bodyPr/>
          <a:lstStyle/>
          <a:p>
            <a:pPr algn="l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猜人名：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内容占位符 3" descr="201109271131327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844824"/>
            <a:ext cx="6120680" cy="3953961"/>
          </a:xfr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3131840" y="260648"/>
            <a:ext cx="2170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邓超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84784"/>
            <a:ext cx="9073008" cy="568863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子曰：“加我数年，五十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以学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，可以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无大过矣。”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子曰：“三人行，必有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我师焉。择其善者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而从之，其不善者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而改之。”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84784"/>
            <a:ext cx="9073008" cy="568863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子曰：“加我数年，五十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以学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，可以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无大过矣。”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子曰：“三人行，必有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我师焉。择其善者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而从之，其不善者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而改之。”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纯音乐 中国古典十大名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300192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4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84784"/>
            <a:ext cx="9073008" cy="568863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子曰：“加我数年，五十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以学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，可以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无大过矣。”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  <a:spcAft>
                <a:spcPts val="1000"/>
              </a:spcAft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子曰：“三人行，必有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我师焉。择其善者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而从之，其不善者</a:t>
            </a:r>
            <a:r>
              <a:rPr lang="en-US" altLang="zh-CN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而改之。”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timg (6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476" cy="1619476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17040" y="260648"/>
            <a:ext cx="9361040" cy="576064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黑体" pitchFamily="49" charset="-122"/>
                <a:ea typeface="黑体" pitchFamily="49" charset="-122"/>
                <a:cs typeface="Arial"/>
                <a:hlinkClick r:id="rId2" action="ppaction://hlinkpres?slideindex=1&amp;slidetitle="/>
              </a:rPr>
              <a:t>  1.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子曰：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“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述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而不作，信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而好古，窃比于我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老彭。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  <a:hlinkClick r:id="rId2" action="ppaction://hlinkpres?slideindex=1&amp;slidetitle=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2.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子曰：“默而识之，学而不厌，诲人不倦，何有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于我哉。”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3.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德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之不修，学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之不讲，闻义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不能徙，不善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不能改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是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吾忧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也。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4.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子在齐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闻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《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韶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》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，三月不知肉味。曰：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不图为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乐之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Arial"/>
              </a:rPr>
              <a:t>至于斯也。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Arial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Arial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黑体" pitchFamily="49" charset="-122"/>
                <a:ea typeface="黑体" pitchFamily="49" charset="-122"/>
              </a:rPr>
              <a:t>  5.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子曰：“加我数年，五十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以学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，可以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无大过矣。”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6.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叶公问孔子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于子路。子路不对。子曰：“女奚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不曰：其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为人也，发愤忘食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乐以忘忧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不知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老之将至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云尔。”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7.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子曰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“我非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生而知之者，好古，敏以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求之者也。”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8.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子曰：“三人行，必有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我师焉。择其善者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而从之，其不善者</a:t>
            </a:r>
            <a:r>
              <a:rPr lang="en-US" altLang="zh-CN" sz="9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而改之。”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sz="2800" dirty="0" smtClean="0">
                <a:latin typeface="楷体" pitchFamily="49" charset="-122"/>
                <a:ea typeface="楷体" pitchFamily="49" charset="-122"/>
              </a:rPr>
            </a:b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70000"/>
              </a:lnSpc>
              <a:spcAft>
                <a:spcPts val="1000"/>
              </a:spcAft>
              <a:buNone/>
            </a:pPr>
            <a:endParaRPr lang="zh-CN" altLang="zh-CN" sz="2800" dirty="0">
              <a:latin typeface="Tahoma"/>
              <a:ea typeface="微软雅黑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Times New Roman"/>
              </a:rPr>
              <a:t>      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Times New Roman"/>
              </a:rPr>
              <a:t>子曰：“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Times New Roman"/>
              </a:rPr>
              <a:t>学而不思则罔，思而不学则殆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Times New Roman"/>
              </a:rPr>
              <a:t>。”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340768"/>
            <a:ext cx="86868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     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述而不作，信而好古，窃比于我老彭。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子曰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“我非生而知之者，好古，敏以求之者也。”</a:t>
            </a:r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-2412776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第一组：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j-cs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4653136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好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:</a:t>
            </a:r>
            <a:r>
              <a:rPr lang="zh-CN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爱好，古：古学。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     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述而不作，信而</a:t>
            </a:r>
            <a:r>
              <a:rPr lang="zh-CN" altLang="zh-CN" sz="4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好古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，窃比于我老彭。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子曰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“我非生而知之者，</a:t>
            </a:r>
            <a:r>
              <a:rPr lang="zh-CN" altLang="en-US" sz="4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好古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，敏以求之者也。”</a:t>
            </a:r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-2412776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第一组：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      子曰：“默而识之，学而不厌，诲人不倦，何有于我哉。”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20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叶公问孔子于子路。子路不对。子曰：“女奚不曰：其为人也，发愤忘食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乐以忘忧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不知老之将至云尔。”</a:t>
            </a:r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-2700808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第二组：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      子曰：“默而识之，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学而不厌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诲人不倦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，何有于我哉。”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20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叶公问孔子于子路。子路不对。子曰：“女奚不曰：其为人也，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发愤忘食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乐以忘忧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不知老之将至云尔。”</a:t>
            </a:r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-2700808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第二组：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Times New Roman"/>
              </a:rPr>
              <a:t>      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Times New Roman"/>
              </a:rPr>
              <a:t>子曰：“知之者不如好之者，好之者不如乐之者。”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170584" cy="1143000"/>
          </a:xfrm>
        </p:spPr>
        <p:txBody>
          <a:bodyPr/>
          <a:lstStyle/>
          <a:p>
            <a:pPr algn="l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猜人名：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3131840" y="260648"/>
            <a:ext cx="2170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j-cs"/>
              </a:rPr>
              <a:t>李白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7" name="内容占位符 6" descr="86d6277f9e2f0708936e4818ef24b899a901f2b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556792"/>
            <a:ext cx="4042179" cy="48245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 (7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01218" y="3573016"/>
            <a:ext cx="5742781" cy="328498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476672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      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子在齐闻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《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韶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》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，三月不知肉味。曰：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不图为乐之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Arial"/>
              </a:rPr>
              <a:t>至于斯也。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Arial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20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子曰：“加我数年，五十以学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，可以无大过矣。”</a:t>
            </a:r>
            <a:endParaRPr lang="zh-CN" altLang="en-US" dirty="0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-298884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第三组：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  <a:cs typeface="宋体"/>
              </a:rPr>
              <a:t>      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德之不修，学之不讲，闻义不能徙，不善不能改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dirty="0" smtClean="0">
                <a:latin typeface="楷体" pitchFamily="49" charset="-122"/>
                <a:ea typeface="楷体" pitchFamily="49" charset="-122"/>
                <a:cs typeface="宋体"/>
              </a:rPr>
              <a:t>是吾忧也。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dirty="0" smtClean="0">
              <a:latin typeface="楷体" pitchFamily="49" charset="-122"/>
              <a:ea typeface="楷体" pitchFamily="49" charset="-122"/>
              <a:cs typeface="宋体"/>
            </a:endParaRPr>
          </a:p>
          <a:p>
            <a:pPr>
              <a:lnSpc>
                <a:spcPct val="20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子曰：“三人行，必有我师焉。择其善者而从之，其不善者而改之。”</a:t>
            </a:r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-2700808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第四组：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17040" y="188640"/>
            <a:ext cx="9361040" cy="576064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黑体" pitchFamily="49" charset="-122"/>
                <a:ea typeface="黑体" pitchFamily="49" charset="-122"/>
                <a:cs typeface="Arial"/>
              </a:rPr>
              <a:t>  1.</a:t>
            </a:r>
            <a:r>
              <a:rPr lang="zh-CN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子曰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述而不作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信而好古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窃比于我老彭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2.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子曰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：“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默而识之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学而不厌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诲人不倦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何有于我哉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3.</a:t>
            </a:r>
            <a:r>
              <a:rPr lang="zh-CN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子曰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德之不修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学之不讲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闻义不能徙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不善不能改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是吾忧也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  4.</a:t>
            </a:r>
            <a:r>
              <a:rPr lang="zh-CN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子在齐闻</a:t>
            </a:r>
            <a:r>
              <a:rPr lang="en-US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《</a:t>
            </a:r>
            <a:r>
              <a:rPr lang="zh-CN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韶</a:t>
            </a:r>
            <a:r>
              <a:rPr lang="en-US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》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三月不知肉味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。</a:t>
            </a:r>
            <a:r>
              <a:rPr lang="zh-CN" altLang="zh-CN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/>
              </a:rPr>
              <a:t>曰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宋体"/>
              </a:rPr>
              <a:t>：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宋体"/>
              </a:rPr>
              <a:t>不图为乐之</a:t>
            </a:r>
            <a:r>
              <a:rPr lang="zh-CN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  <a:cs typeface="Arial"/>
              </a:rPr>
              <a:t>至于斯也</a:t>
            </a:r>
            <a:r>
              <a:rPr lang="zh-CN" altLang="zh-CN" sz="9600" dirty="0" smtClean="0">
                <a:latin typeface="楷体" pitchFamily="49" charset="-122"/>
                <a:ea typeface="楷体" pitchFamily="49" charset="-122"/>
                <a:cs typeface="Arial"/>
              </a:rPr>
              <a:t>。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  <a:cs typeface="Arial"/>
              </a:rPr>
              <a:t>”</a:t>
            </a:r>
            <a:endParaRPr lang="en-US" altLang="zh-CN" sz="9600" dirty="0" smtClean="0">
              <a:latin typeface="楷体" pitchFamily="49" charset="-122"/>
              <a:ea typeface="楷体" pitchFamily="49" charset="-122"/>
              <a:cs typeface="Arial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黑体" pitchFamily="49" charset="-122"/>
                <a:ea typeface="黑体" pitchFamily="49" charset="-122"/>
              </a:rPr>
              <a:t>  5.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子曰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：“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加我数年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五十以学</a:t>
            </a:r>
            <a:r>
              <a:rPr lang="en-US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易</a:t>
            </a:r>
            <a:r>
              <a:rPr lang="en-US" altLang="zh-CN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可以无大过矣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6.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叶公问孔子于子路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子路不对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子曰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：“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女奚不曰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其为人也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发愤忘食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乐以忘忧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不知老之将至云尔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7.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子曰</a:t>
            </a: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我非生而知之者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好古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敏以求之者也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。”</a:t>
            </a:r>
            <a:endParaRPr lang="en-US" altLang="zh-CN" sz="96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dirty="0" smtClean="0">
                <a:latin typeface="楷体" pitchFamily="49" charset="-122"/>
                <a:ea typeface="楷体" pitchFamily="49" charset="-122"/>
              </a:rPr>
              <a:t>  8.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子曰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：“</a:t>
            </a:r>
            <a:r>
              <a:rPr lang="zh-CN" altLang="en-US" sz="9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三人行，必有我师焉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择其善者而从之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其不善者而改之</a:t>
            </a:r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。”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sz="2800" dirty="0" smtClean="0">
                <a:latin typeface="楷体" pitchFamily="49" charset="-122"/>
                <a:ea typeface="楷体" pitchFamily="49" charset="-122"/>
              </a:rPr>
            </a:b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70000"/>
              </a:lnSpc>
              <a:spcAft>
                <a:spcPts val="1000"/>
              </a:spcAft>
              <a:buNone/>
            </a:pPr>
            <a:endParaRPr lang="zh-CN" altLang="zh-CN" sz="2800" dirty="0">
              <a:latin typeface="Tahoma"/>
              <a:ea typeface="微软雅黑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17040" y="188640"/>
            <a:ext cx="9361040" cy="576064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b="1" dirty="0" smtClean="0">
                <a:latin typeface="黑体" pitchFamily="49" charset="-122"/>
                <a:ea typeface="黑体" pitchFamily="49" charset="-122"/>
                <a:cs typeface="Arial"/>
              </a:rPr>
              <a:t>  1.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述而不作，</a:t>
            </a:r>
            <a:r>
              <a:rPr lang="en-US" altLang="zh-CN" sz="9600" b="1" u="sng" dirty="0" smtClean="0">
                <a:latin typeface="楷体" pitchFamily="49" charset="-122"/>
                <a:ea typeface="楷体" pitchFamily="49" charset="-122"/>
                <a:cs typeface="宋体"/>
              </a:rPr>
              <a:t>         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en-US" altLang="zh-CN" sz="9600" b="1" u="sng" dirty="0" smtClean="0">
                <a:latin typeface="楷体" pitchFamily="49" charset="-122"/>
                <a:ea typeface="楷体" pitchFamily="49" charset="-122"/>
                <a:cs typeface="宋体"/>
              </a:rPr>
              <a:t>            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。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  2.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子曰：“默而识之，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  <a:cs typeface="宋体"/>
              </a:rPr>
              <a:t>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，诲人不倦，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  <a:cs typeface="宋体"/>
              </a:rPr>
              <a:t> 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。”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  3.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子曰：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德之不修，</a:t>
            </a:r>
            <a:r>
              <a:rPr lang="en-US" altLang="zh-CN" sz="9600" b="1" u="sng" dirty="0" smtClean="0">
                <a:latin typeface="楷体" pitchFamily="49" charset="-122"/>
                <a:ea typeface="楷体" pitchFamily="49" charset="-122"/>
                <a:cs typeface="宋体"/>
              </a:rPr>
              <a:t>          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，闻义不能徙，</a:t>
            </a:r>
            <a:r>
              <a:rPr lang="en-US" altLang="zh-CN" sz="9600" b="1" u="sng" dirty="0" smtClean="0">
                <a:latin typeface="楷体" pitchFamily="49" charset="-122"/>
                <a:ea typeface="楷体" pitchFamily="49" charset="-122"/>
                <a:cs typeface="宋体"/>
              </a:rPr>
              <a:t>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是吾忧也。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”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  4.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子在齐闻</a:t>
            </a:r>
            <a:r>
              <a:rPr lang="en-US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《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韶</a:t>
            </a:r>
            <a:r>
              <a:rPr lang="en-US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》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，</a:t>
            </a:r>
            <a:r>
              <a:rPr lang="en-US" altLang="zh-CN" sz="9600" b="1" u="sng" dirty="0" smtClean="0">
                <a:latin typeface="楷体" pitchFamily="49" charset="-122"/>
                <a:ea typeface="楷体" pitchFamily="49" charset="-122"/>
                <a:cs typeface="宋体"/>
              </a:rPr>
              <a:t>            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宋体"/>
              </a:rPr>
              <a:t>。曰：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宋体"/>
              </a:rPr>
              <a:t>“</a:t>
            </a:r>
            <a:r>
              <a:rPr lang="en-US" altLang="zh-CN" sz="9600" b="1" u="sng" dirty="0" smtClean="0">
                <a:latin typeface="楷体" pitchFamily="49" charset="-122"/>
                <a:ea typeface="楷体" pitchFamily="49" charset="-122"/>
                <a:cs typeface="宋体"/>
              </a:rPr>
              <a:t>              </a:t>
            </a:r>
            <a:r>
              <a:rPr lang="zh-CN" altLang="zh-CN" sz="9600" b="1" dirty="0" smtClean="0">
                <a:latin typeface="楷体" pitchFamily="49" charset="-122"/>
                <a:ea typeface="楷体" pitchFamily="49" charset="-122"/>
                <a:cs typeface="Arial"/>
              </a:rPr>
              <a:t>。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  <a:cs typeface="Arial"/>
              </a:rPr>
              <a:t>”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  <a:cs typeface="Arial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b="1" dirty="0" smtClean="0">
                <a:latin typeface="黑体" pitchFamily="49" charset="-122"/>
                <a:ea typeface="黑体" pitchFamily="49" charset="-122"/>
              </a:rPr>
              <a:t>  5.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子曰：“加我数年，</a:t>
            </a:r>
            <a:r>
              <a:rPr lang="en-US" altLang="zh-CN" sz="9600" b="1" u="sng" dirty="0" smtClean="0">
                <a:latin typeface="楷体" pitchFamily="49" charset="-122"/>
                <a:ea typeface="楷体" pitchFamily="49" charset="-122"/>
              </a:rPr>
              <a:t>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。”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  6.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叶公问孔子于子路。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。子曰：“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：其为人也，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</a:t>
            </a:r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   </a:t>
            </a:r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不知老之将至云尔。”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  7.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子曰</a:t>
            </a:r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“我非生而知之者，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。”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  8.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子曰：“三人行，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9600" b="1" u="sng" dirty="0" smtClean="0">
                <a:latin typeface="楷体" pitchFamily="49" charset="-122"/>
                <a:ea typeface="楷体" pitchFamily="49" charset="-122"/>
              </a:rPr>
              <a:t>            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。”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sz="2800" dirty="0" smtClean="0">
                <a:latin typeface="楷体" pitchFamily="49" charset="-122"/>
                <a:ea typeface="楷体" pitchFamily="49" charset="-122"/>
              </a:rPr>
            </a:br>
            <a:endParaRPr lang="en-US" altLang="zh-CN" sz="9600" dirty="0" smtClean="0">
              <a:latin typeface="楷体" pitchFamily="49" charset="-122"/>
              <a:ea typeface="楷体" pitchFamily="49" charset="-122"/>
              <a:cs typeface="Times New Roman"/>
            </a:endParaRPr>
          </a:p>
          <a:p>
            <a:pPr>
              <a:lnSpc>
                <a:spcPct val="170000"/>
              </a:lnSpc>
              <a:spcAft>
                <a:spcPts val="1000"/>
              </a:spcAft>
              <a:buNone/>
            </a:pPr>
            <a:endParaRPr lang="zh-CN" altLang="zh-CN" sz="2800" dirty="0">
              <a:latin typeface="Tahoma"/>
              <a:ea typeface="微软雅黑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QQ截图2017102115543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3274210" cy="2880320"/>
          </a:xfrm>
        </p:spPr>
      </p:pic>
      <p:pic>
        <p:nvPicPr>
          <p:cNvPr id="5" name="图片 4" descr="QQ截图2017102115544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548680"/>
            <a:ext cx="3384376" cy="2836203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>
          <a:xfrm>
            <a:off x="179512" y="3573016"/>
            <a:ext cx="8316416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lnSpc>
                <a:spcPct val="200000"/>
              </a:lnSpc>
              <a:spcBef>
                <a:spcPct val="20000"/>
              </a:spcBef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</a:rPr>
              <a:t>学习：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不止要获取书本上的知识，更要落实到</a:t>
            </a:r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行动中，不断地练习。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2564904"/>
            <a:ext cx="8229600" cy="1756792"/>
          </a:xfrm>
        </p:spPr>
        <p:txBody>
          <a:bodyPr/>
          <a:lstStyle/>
          <a:p>
            <a:pPr>
              <a:buNone/>
            </a:pPr>
            <a:r>
              <a:rPr lang="zh-CN" altLang="zh-CN" dirty="0" smtClean="0">
                <a:latin typeface="楷体" pitchFamily="49" charset="-122"/>
                <a:ea typeface="楷体" pitchFamily="49" charset="-122"/>
              </a:rPr>
              <a:t>子曰：“古之学者为己，今之学者为人。”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3608" y="1628800"/>
            <a:ext cx="7067128" cy="4641379"/>
          </a:xfrm>
        </p:spPr>
        <p:txBody>
          <a:bodyPr/>
          <a:lstStyle/>
          <a:p>
            <a:pPr marL="72000"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勿自暴，勿自弃。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 marL="72000"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圣与贤，可驯致。</a:t>
            </a:r>
          </a:p>
          <a:p>
            <a:pPr marL="72000">
              <a:lnSpc>
                <a:spcPct val="150000"/>
              </a:lnSpc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  ——《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弟子规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》</a:t>
            </a:r>
            <a:endParaRPr lang="zh-CN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endParaRPr lang="zh-CN" altLang="en-US" dirty="0"/>
          </a:p>
        </p:txBody>
      </p:sp>
      <p:sp>
        <p:nvSpPr>
          <p:cNvPr id="1026" name="AutoShape 2" descr="https://timgsa.baidu.com/timg?image&amp;quality=80&amp;size=b9999_10000&amp;sec=1508241223014&amp;di=098fbf11b00a9a9b35d9df0442ea495b&amp;imgtype=0&amp;src=http%3A%2F%2Fwww.xuefo.net%2Fuser%2Feditor2%2Fuploadfile%2F201205011348322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AutoShape 4" descr="https://timgsa.baidu.com/timg?image&amp;quality=80&amp;size=b9999_10000&amp;sec=1508241223014&amp;di=098fbf11b00a9a9b35d9df0442ea495b&amp;imgtype=0&amp;src=http%3A%2F%2Fwww.xuefo.net%2Fuser%2Feditor2%2Fuploadfile%2F201205011348322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0" name="AutoShape 6" descr="https://timgsa.baidu.com/timg?image&amp;quality=80&amp;size=b9999_10000&amp;sec=1508241209973&amp;di=674ac642c47d23ef911389b2f2aeb7f8&amp;imgtype=0&amp;src=http%3A%2F%2Fcdn103.img.lizhi.fm%2Faudio_cover%2F2016%2F06%2F28%2F29567465689225735_320x3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83360" y="1916832"/>
            <a:ext cx="576064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12000" dirty="0" smtClean="0">
                <a:latin typeface="叶根友毛笔行书2.0版" pitchFamily="2" charset="-122"/>
                <a:ea typeface="叶根友毛笔行书2.0版" pitchFamily="2" charset="-122"/>
              </a:rPr>
              <a:t>谢谢！</a:t>
            </a:r>
            <a:endParaRPr lang="zh-CN" altLang="en-US" sz="1200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2170584" cy="1012974"/>
          </a:xfrm>
        </p:spPr>
        <p:txBody>
          <a:bodyPr/>
          <a:lstStyle/>
          <a:p>
            <a:pPr algn="l"/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猜人名：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2555776" y="332656"/>
            <a:ext cx="1296144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noProof="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j-cs"/>
              </a:rPr>
              <a:t>孔子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8" name="内容占位符 7" descr="50da81cb39dbb6fdecf5cad20a24ab18962b37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4044911" cy="4968552"/>
          </a:xfrm>
        </p:spPr>
      </p:pic>
      <p:sp>
        <p:nvSpPr>
          <p:cNvPr id="9" name="TextBox 8"/>
          <p:cNvSpPr txBox="1"/>
          <p:nvPr/>
        </p:nvSpPr>
        <p:spPr>
          <a:xfrm>
            <a:off x="5580112" y="2924944"/>
            <a:ext cx="1415772" cy="3170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天不生仲尼，</a:t>
            </a:r>
            <a:endParaRPr lang="en-US" altLang="zh-CN" sz="40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万古如长夜。</a:t>
            </a:r>
            <a:endParaRPr lang="zh-CN" altLang="en-US" sz="4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52120" y="332656"/>
            <a:ext cx="2520280" cy="1957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0070C0"/>
                </a:solidFill>
              </a:rPr>
              <a:t>“圣人”</a:t>
            </a:r>
            <a:endParaRPr lang="en-US" altLang="zh-CN" sz="2800" b="1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0070C0"/>
                </a:solidFill>
              </a:rPr>
              <a:t>“万世师表”</a:t>
            </a:r>
            <a:endParaRPr lang="en-US" altLang="zh-CN" sz="2800" b="1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0070C0"/>
                </a:solidFill>
              </a:rPr>
              <a:t>“至圣先师”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1760" y="54868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5400" dirty="0" smtClean="0">
                <a:latin typeface="楷体" pitchFamily="49" charset="-122"/>
                <a:ea typeface="楷体" pitchFamily="49" charset="-122"/>
              </a:rPr>
              <a:t>孔子拜师</a:t>
            </a:r>
            <a:r>
              <a:rPr lang="en-US" altLang="zh-CN" sz="5400" dirty="0" smtClean="0"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60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7" name="内容占位符 6" descr="QQ截图20171021142243.p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67744" y="1844824"/>
            <a:ext cx="459896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幼儿历史故事精选第6集-幼儿历史故事精选-母婴-高清正版视频-爱奇艺2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8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子曰：“三人行，必有我师焉。择其善者而从之，其不善者而改之。”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556792"/>
            <a:ext cx="7067128" cy="4641379"/>
          </a:xfrm>
        </p:spPr>
        <p:txBody>
          <a:bodyPr/>
          <a:lstStyle/>
          <a:p>
            <a:pPr marL="72000"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昔仲尼，师项橐。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 marL="72000"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古圣贤，尚勤学。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 marL="72000">
              <a:lnSpc>
                <a:spcPct val="150000"/>
              </a:lnSpc>
              <a:buNone/>
            </a:pP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      ——《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三字经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》</a:t>
            </a:r>
            <a:endParaRPr lang="zh-CN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endParaRPr lang="zh-CN" altLang="en-US" dirty="0"/>
          </a:p>
        </p:txBody>
      </p:sp>
      <p:sp>
        <p:nvSpPr>
          <p:cNvPr id="1026" name="AutoShape 2" descr="https://timgsa.baidu.com/timg?image&amp;quality=80&amp;size=b9999_10000&amp;sec=1508241223014&amp;di=098fbf11b00a9a9b35d9df0442ea495b&amp;imgtype=0&amp;src=http%3A%2F%2Fwww.xuefo.net%2Fuser%2Feditor2%2Fuploadfile%2F201205011348322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AutoShape 4" descr="https://timgsa.baidu.com/timg?image&amp;quality=80&amp;size=b9999_10000&amp;sec=1508241223014&amp;di=098fbf11b00a9a9b35d9df0442ea495b&amp;imgtype=0&amp;src=http%3A%2F%2Fwww.xuefo.net%2Fuser%2Feditor2%2Fuploadfile%2F2012050113483224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0" name="AutoShape 6" descr="https://timgsa.baidu.com/timg?image&amp;quality=80&amp;size=b9999_10000&amp;sec=1508241209973&amp;di=674ac642c47d23ef911389b2f2aeb7f8&amp;imgtype=0&amp;src=http%3A%2F%2Fcdn103.img.lizhi.fm%2Faudio_cover%2F2016%2F06%2F28%2F29567465689225735_320x3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" name="图片 5" descr="ti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196752"/>
            <a:ext cx="2843808" cy="3703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1840" y="1124744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 smtClean="0">
                <a:latin typeface="+mn-ea"/>
                <a:cs typeface="宋体"/>
              </a:rPr>
              <a:t>tuó</a:t>
            </a:r>
            <a:endParaRPr lang="zh-CN" altLang="en-US" sz="32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04856" cy="1800200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《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论语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述而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（节选）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                                 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孔子论学</a:t>
            </a: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5696" y="5373216"/>
            <a:ext cx="6400800" cy="1752600"/>
          </a:xfrm>
        </p:spPr>
        <p:txBody>
          <a:bodyPr/>
          <a:lstStyle/>
          <a:p>
            <a:pPr algn="r"/>
            <a:r>
              <a:rPr lang="zh-CN" altLang="en-US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双流区东升迎春小学   马香玉</a:t>
            </a:r>
            <a:endParaRPr lang="zh-CN" altLang="en-US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2280</Words>
  <Application>Microsoft Office PowerPoint</Application>
  <PresentationFormat>全屏显示(4:3)</PresentationFormat>
  <Paragraphs>119</Paragraphs>
  <Slides>37</Slides>
  <Notes>0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38" baseType="lpstr">
      <vt:lpstr>Office 主题</vt:lpstr>
      <vt:lpstr>  《论语.述而》（节选）                                    ——孔子论学</vt:lpstr>
      <vt:lpstr>猜人名：</vt:lpstr>
      <vt:lpstr>猜人名：</vt:lpstr>
      <vt:lpstr>猜人名：</vt:lpstr>
      <vt:lpstr>幻灯片 5</vt:lpstr>
      <vt:lpstr>幻灯片 6</vt:lpstr>
      <vt:lpstr>幻灯片 7</vt:lpstr>
      <vt:lpstr>幻灯片 8</vt:lpstr>
      <vt:lpstr>  《论语.述而》（节选）                                    ——孔子论学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好:爱好，古：古学。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《论语.述而》（节选）                               ——孔子论学</dc:title>
  <cp:lastModifiedBy>Administrator</cp:lastModifiedBy>
  <cp:revision>243</cp:revision>
  <dcterms:modified xsi:type="dcterms:W3CDTF">2017-10-25T09:48:04Z</dcterms:modified>
</cp:coreProperties>
</file>